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"/>
  </p:notesMasterIdLst>
  <p:handoutMasterIdLst>
    <p:handoutMasterId r:id="rId7"/>
  </p:handoutMasterIdLst>
  <p:sldIdLst>
    <p:sldId id="289" r:id="rId2"/>
    <p:sldId id="494" r:id="rId3"/>
    <p:sldId id="496" r:id="rId4"/>
    <p:sldId id="501" r:id="rId5"/>
  </p:sldIdLst>
  <p:sldSz cx="10799763" cy="7199313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Britannic Bold" panose="020B0903060703020204" pitchFamily="34" charset="0"/>
      <p:regular r:id="rId12"/>
    </p:embeddedFont>
    <p:embeddedFont>
      <p:font typeface="Neue Haas Grotesk Text Pro" panose="020B0504020202020204" pitchFamily="34" charset="0"/>
      <p:regular r:id="rId13"/>
      <p:bold r:id="rId14"/>
      <p:italic r:id="rId15"/>
      <p:boldItalic r:id="rId16"/>
    </p:embeddedFont>
    <p:embeddedFont>
      <p:font typeface="Nexa Extra Light" panose="00000200000000000000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56082"/>
    <a:srgbClr val="BE9C6D"/>
    <a:srgbClr val="194A68"/>
    <a:srgbClr val="FFF4E4"/>
    <a:srgbClr val="BABABA"/>
    <a:srgbClr val="5287A8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1302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605A-7234-6553-D4EB-596101B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EFBB9-67A3-E77A-4469-A7050EE0B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FD8B9E-1EDA-0C13-23A5-2EB78A86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097133-C515-5FBC-27EA-30177229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996683" y="4056505"/>
            <a:ext cx="8621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O FASCINANTE 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PROMPT DE SISTEMA </a:t>
            </a:r>
          </a:p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DA ANTHROPIC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EB3174D-B965-227D-8496-A860DFF798D6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DE SISTEMA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(DESENVOLVEDOR)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2827B9-B06D-46C7-192B-20FEB3C775CA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O QUE É UM PROMPT DE SISTEMA?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67935EB-F0B2-45CC-BB9B-ACF52CA84193}"/>
              </a:ext>
            </a:extLst>
          </p:cNvPr>
          <p:cNvSpPr/>
          <p:nvPr/>
        </p:nvSpPr>
        <p:spPr>
          <a:xfrm>
            <a:off x="991626" y="411486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DE CUSTOMIZAÇÃO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(MODO ASSISTENTE)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A8639CA-3DE9-749E-4975-87A02564D5EC}"/>
              </a:ext>
            </a:extLst>
          </p:cNvPr>
          <p:cNvSpPr/>
          <p:nvPr/>
        </p:nvSpPr>
        <p:spPr>
          <a:xfrm>
            <a:off x="1040958" y="541874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DO USUÁRIO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C2368B4C-A5BE-C87E-03EE-E51B4D6C2189}"/>
              </a:ext>
            </a:extLst>
          </p:cNvPr>
          <p:cNvSpPr/>
          <p:nvPr/>
        </p:nvSpPr>
        <p:spPr>
          <a:xfrm>
            <a:off x="5050462" y="2721937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858AA6A-367C-4338-343D-994AE749E587}"/>
              </a:ext>
            </a:extLst>
          </p:cNvPr>
          <p:cNvSpPr/>
          <p:nvPr/>
        </p:nvSpPr>
        <p:spPr>
          <a:xfrm>
            <a:off x="5050462" y="3996076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7FA5707E-9604-0F92-0614-E0462176253D}"/>
              </a:ext>
            </a:extLst>
          </p:cNvPr>
          <p:cNvSpPr/>
          <p:nvPr/>
        </p:nvSpPr>
        <p:spPr>
          <a:xfrm>
            <a:off x="5050462" y="5270215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07AE45-9DC9-605D-15B5-2346986EBE2D}"/>
              </a:ext>
            </a:extLst>
          </p:cNvPr>
          <p:cNvSpPr txBox="1"/>
          <p:nvPr/>
        </p:nvSpPr>
        <p:spPr>
          <a:xfrm>
            <a:off x="5479334" y="2772314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fundamentais que definem a identidade, capacidades e limites do modelo (contrato de comportamento)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6BDCAF-B2B5-346F-C4F5-29EEFB926A9A}"/>
              </a:ext>
            </a:extLst>
          </p:cNvPr>
          <p:cNvSpPr txBox="1"/>
          <p:nvPr/>
        </p:nvSpPr>
        <p:spPr>
          <a:xfrm>
            <a:off x="5479334" y="4051792"/>
            <a:ext cx="5126518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Camada intermediária onde </a:t>
            </a:r>
            <a:r>
              <a:rPr lang="pt-BR" sz="2000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operadores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podem configurar comportamentos específicos sem alterar o sistema base.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B24ACC-FBE0-2D4A-F434-CDE4599BF368}"/>
              </a:ext>
            </a:extLst>
          </p:cNvPr>
          <p:cNvSpPr txBox="1"/>
          <p:nvPr/>
        </p:nvSpPr>
        <p:spPr>
          <a:xfrm>
            <a:off x="5408000" y="5425497"/>
            <a:ext cx="512651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Mensagem direta do </a:t>
            </a:r>
            <a:r>
              <a:rPr lang="pt-BR" sz="2000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usuário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final para o LLM em uma conversa específica.</a:t>
            </a: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3E545-284A-6C57-1FDB-DC3A18C4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EA0E69-C5FF-A734-45D6-B5671ABF1FE7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E1456B-22EE-B5D2-4CE1-3B5071320540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4A53870-000C-BFE3-ED5D-EF401D6B9805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104A2F-6063-BEE7-080D-A9193AF9AE5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A4B00B7-776B-F29E-883D-A350A46F229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1BEDEA-A92A-A908-C314-8E080888C12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E381D6-3471-0C42-D7C6-81BE370D8905}"/>
              </a:ext>
            </a:extLst>
          </p:cNvPr>
          <p:cNvSpPr txBox="1"/>
          <p:nvPr/>
        </p:nvSpPr>
        <p:spPr>
          <a:xfrm>
            <a:off x="1705895" y="5410499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PROMPT DE SISTEMA DO CLAUDE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E50D012-37E9-09AB-5AFE-D52D02549550}"/>
              </a:ext>
            </a:extLst>
          </p:cNvPr>
          <p:cNvSpPr txBox="1"/>
          <p:nvPr/>
        </p:nvSpPr>
        <p:spPr>
          <a:xfrm>
            <a:off x="675414" y="1715889"/>
            <a:ext cx="4264775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(explícita no prompt) de comportamento, capacidades e funcionamento do Claude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2ECE03-4358-AA92-6A3D-249640F440BB}"/>
              </a:ext>
            </a:extLst>
          </p:cNvPr>
          <p:cNvSpPr txBox="1"/>
          <p:nvPr/>
        </p:nvSpPr>
        <p:spPr>
          <a:xfrm>
            <a:off x="675415" y="3038177"/>
            <a:ext cx="4264775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Torna-se parte do aprendizado através do contexto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42819D4-33DC-AF90-92BA-D3D7FDD78169}"/>
              </a:ext>
            </a:extLst>
          </p:cNvPr>
          <p:cNvSpPr txBox="1"/>
          <p:nvPr/>
        </p:nvSpPr>
        <p:spPr>
          <a:xfrm>
            <a:off x="675414" y="4170001"/>
            <a:ext cx="4380617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Define funções, ferramentas, usos, limitações, alinhamento ético etc.</a:t>
            </a:r>
          </a:p>
        </p:txBody>
      </p:sp>
      <p:sp>
        <p:nvSpPr>
          <p:cNvPr id="6" name="Chave Esquerda 5">
            <a:extLst>
              <a:ext uri="{FF2B5EF4-FFF2-40B4-BE49-F238E27FC236}">
                <a16:creationId xmlns:a16="http://schemas.microsoft.com/office/drawing/2014/main" id="{C3BEF1EA-4D41-8563-50DF-0CCEEBA8A719}"/>
              </a:ext>
            </a:extLst>
          </p:cNvPr>
          <p:cNvSpPr/>
          <p:nvPr/>
        </p:nvSpPr>
        <p:spPr>
          <a:xfrm>
            <a:off x="4940189" y="1565592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CE007A-A9AE-3181-A57C-09CBB579C763}"/>
              </a:ext>
            </a:extLst>
          </p:cNvPr>
          <p:cNvSpPr txBox="1"/>
          <p:nvPr/>
        </p:nvSpPr>
        <p:spPr>
          <a:xfrm>
            <a:off x="5329403" y="1615969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u="sng" dirty="0">
                <a:solidFill>
                  <a:schemeClr val="bg1"/>
                </a:solidFill>
                <a:latin typeface="Nexa Extra Light" panose="00000200000000000000" pitchFamily="2" charset="0"/>
              </a:rPr>
              <a:t>Contrato de comportamento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: define quem o modelo é antes de qualquer interação</a:t>
            </a:r>
          </a:p>
        </p:txBody>
      </p:sp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C3708401-C362-F6BF-F491-96BFDB9EE0C6}"/>
              </a:ext>
            </a:extLst>
          </p:cNvPr>
          <p:cNvSpPr/>
          <p:nvPr/>
        </p:nvSpPr>
        <p:spPr>
          <a:xfrm>
            <a:off x="4940189" y="2781012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22A6A9-2145-2ED8-5552-8D04D6FC3793}"/>
              </a:ext>
            </a:extLst>
          </p:cNvPr>
          <p:cNvSpPr txBox="1"/>
          <p:nvPr/>
        </p:nvSpPr>
        <p:spPr>
          <a:xfrm>
            <a:off x="5329403" y="2831389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u="sng" dirty="0">
                <a:solidFill>
                  <a:schemeClr val="bg1"/>
                </a:solidFill>
                <a:latin typeface="Nexa Extra Light" panose="00000200000000000000" pitchFamily="2" charset="0"/>
              </a:rPr>
              <a:t>É invisível ao usuário comum.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Opera nos bastidores, como um “diretor de cena”</a:t>
            </a: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04655E6B-4F00-8A86-C192-E30650C69D32}"/>
              </a:ext>
            </a:extLst>
          </p:cNvPr>
          <p:cNvSpPr/>
          <p:nvPr/>
        </p:nvSpPr>
        <p:spPr>
          <a:xfrm>
            <a:off x="4940189" y="4027775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93ACC83-55CD-A8D3-B48B-76DFA5E12B57}"/>
              </a:ext>
            </a:extLst>
          </p:cNvPr>
          <p:cNvSpPr txBox="1"/>
          <p:nvPr/>
        </p:nvSpPr>
        <p:spPr>
          <a:xfrm>
            <a:off x="5329403" y="4227657"/>
            <a:ext cx="4846287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Estabelece os </a:t>
            </a:r>
            <a:r>
              <a:rPr lang="pt-BR" sz="2000" b="1" u="sng" dirty="0">
                <a:solidFill>
                  <a:schemeClr val="bg1"/>
                </a:solidFill>
                <a:latin typeface="Nexa Extra Light" panose="00000200000000000000" pitchFamily="2" charset="0"/>
              </a:rPr>
              <a:t>limites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e as </a:t>
            </a:r>
            <a:r>
              <a:rPr lang="pt-BR" sz="2000" b="1" u="sng" dirty="0">
                <a:solidFill>
                  <a:schemeClr val="bg1"/>
                </a:solidFill>
                <a:latin typeface="Nexa Extra Light" panose="00000200000000000000" pitchFamily="2" charset="0"/>
              </a:rPr>
              <a:t>possibilidades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do modelo</a:t>
            </a:r>
            <a:r>
              <a:rPr lang="pt-BR" sz="2000" b="1" u="sng" dirty="0">
                <a:solidFill>
                  <a:schemeClr val="bg1"/>
                </a:solidFill>
                <a:latin typeface="Nexa Extra Light" panose="00000200000000000000" pitchFamily="2" charset="0"/>
              </a:rPr>
              <a:t>.</a:t>
            </a:r>
            <a:endParaRPr lang="pt-BR" sz="20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1A777-7493-E1BB-0823-7B668AF1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FF3EDF-EF02-FC08-4F3B-19B0A138C48C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75A767-D192-0C21-F003-5FA703220974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D229F35-813B-3579-08BD-6A73A27F1D80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EBC0184-41AC-A7A8-85F9-5F66176157CE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8587E4B-DE44-950B-63AB-7BED9DFF8A4A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3CFE27-C8FD-5EA1-0199-2909F0966385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D808272-783D-D481-FF14-A87DA1C8D03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A8E38F7-06DC-0A90-AEBE-3CB21E0A3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03026D0-BABC-645E-5794-A990790C04B7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DE SISTEMA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(DESENVOLVEDOR)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5A2D056-3D8C-F57C-172F-B4A460D71DEF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DENTRO DO PROMPT DE SISTEMA DO OPUS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FEF0FDB-F39E-81DB-2632-9420DCFDB872}"/>
              </a:ext>
            </a:extLst>
          </p:cNvPr>
          <p:cNvSpPr/>
          <p:nvPr/>
        </p:nvSpPr>
        <p:spPr>
          <a:xfrm>
            <a:off x="991626" y="411486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DE CUSTOMIZAÇÃO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(MODO ASSISTENTE)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488F9FD-BCF8-9B70-96A8-F944A59F05F7}"/>
              </a:ext>
            </a:extLst>
          </p:cNvPr>
          <p:cNvSpPr/>
          <p:nvPr/>
        </p:nvSpPr>
        <p:spPr>
          <a:xfrm>
            <a:off x="1040958" y="541874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DO USUÁRIO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BEA756B7-1E55-B927-07A1-D2F34D6E5EF5}"/>
              </a:ext>
            </a:extLst>
          </p:cNvPr>
          <p:cNvSpPr/>
          <p:nvPr/>
        </p:nvSpPr>
        <p:spPr>
          <a:xfrm>
            <a:off x="5050462" y="2721937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51FCCF94-6112-558A-555A-600FEAC100E4}"/>
              </a:ext>
            </a:extLst>
          </p:cNvPr>
          <p:cNvSpPr/>
          <p:nvPr/>
        </p:nvSpPr>
        <p:spPr>
          <a:xfrm>
            <a:off x="5050462" y="3996076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5CF63759-38EF-086E-2B24-DDA81B8BF135}"/>
              </a:ext>
            </a:extLst>
          </p:cNvPr>
          <p:cNvSpPr/>
          <p:nvPr/>
        </p:nvSpPr>
        <p:spPr>
          <a:xfrm>
            <a:off x="5050462" y="5270215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6FFF10-E383-9FE2-614C-CC5B4A036F0A}"/>
              </a:ext>
            </a:extLst>
          </p:cNvPr>
          <p:cNvSpPr txBox="1"/>
          <p:nvPr/>
        </p:nvSpPr>
        <p:spPr>
          <a:xfrm>
            <a:off x="5573620" y="2740854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Instruções fundamentais que definem a identidade, capacidades e limites do modelo.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2FE53C-6F06-398A-DA1F-67CC2D64A10B}"/>
              </a:ext>
            </a:extLst>
          </p:cNvPr>
          <p:cNvSpPr txBox="1"/>
          <p:nvPr/>
        </p:nvSpPr>
        <p:spPr>
          <a:xfrm>
            <a:off x="5479334" y="4051792"/>
            <a:ext cx="5126518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Camada intermediária onde operadores podem configurar comportamentos específicos sem alterar o sistema base.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33BCE5A-1774-1441-78B0-8C6DFCFC5A76}"/>
              </a:ext>
            </a:extLst>
          </p:cNvPr>
          <p:cNvSpPr txBox="1"/>
          <p:nvPr/>
        </p:nvSpPr>
        <p:spPr>
          <a:xfrm>
            <a:off x="5408000" y="5425497"/>
            <a:ext cx="512651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Mensagem direta do usuário final para o LLM em uma conversa específica.</a:t>
            </a:r>
          </a:p>
        </p:txBody>
      </p:sp>
    </p:spTree>
    <p:extLst>
      <p:ext uri="{BB962C8B-B14F-4D97-AF65-F5344CB8AC3E}">
        <p14:creationId xmlns:p14="http://schemas.microsoft.com/office/powerpoint/2010/main" val="86516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28133</TotalTime>
  <Words>220</Words>
  <Application>Microsoft Office PowerPoint</Application>
  <PresentationFormat>Personalizar</PresentationFormat>
  <Paragraphs>31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2" baseType="lpstr">
      <vt:lpstr>Aptos</vt:lpstr>
      <vt:lpstr>Arial</vt:lpstr>
      <vt:lpstr>Neue Haas Grotesk Text Pro</vt:lpstr>
      <vt:lpstr>Britannic Bold</vt:lpstr>
      <vt:lpstr>Avenir Next LT Pro</vt:lpstr>
      <vt:lpstr>Aptos Display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328</cp:revision>
  <dcterms:created xsi:type="dcterms:W3CDTF">2025-06-19T13:51:07Z</dcterms:created>
  <dcterms:modified xsi:type="dcterms:W3CDTF">2026-01-08T12:57:23Z</dcterms:modified>
</cp:coreProperties>
</file>